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477" r:id="rId2"/>
    <p:sldId id="499" r:id="rId3"/>
    <p:sldId id="621" r:id="rId4"/>
    <p:sldId id="614" r:id="rId5"/>
    <p:sldId id="627" r:id="rId6"/>
    <p:sldId id="636" r:id="rId7"/>
    <p:sldId id="629" r:id="rId8"/>
    <p:sldId id="630" r:id="rId9"/>
    <p:sldId id="639" r:id="rId10"/>
    <p:sldId id="638" r:id="rId11"/>
    <p:sldId id="631" r:id="rId12"/>
    <p:sldId id="640" r:id="rId13"/>
    <p:sldId id="632" r:id="rId14"/>
    <p:sldId id="641" r:id="rId15"/>
    <p:sldId id="626" r:id="rId16"/>
    <p:sldId id="586" r:id="rId17"/>
    <p:sldId id="62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DC762"/>
    <a:srgbClr val="FDE824"/>
    <a:srgbClr val="20908C"/>
    <a:srgbClr val="3B528B"/>
    <a:srgbClr val="450C54"/>
    <a:srgbClr val="BEBEBE"/>
    <a:srgbClr val="90ED91"/>
    <a:srgbClr val="01B6EE"/>
    <a:srgbClr val="006400"/>
    <a:srgbClr val="F664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701"/>
    <p:restoredTop sz="81612" autoAdjust="0"/>
  </p:normalViewPr>
  <p:slideViewPr>
    <p:cSldViewPr snapToGrid="0" showGuides="1">
      <p:cViewPr varScale="1">
        <p:scale>
          <a:sx n="135" d="100"/>
          <a:sy n="135" d="100"/>
        </p:scale>
        <p:origin x="1640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3A773-0DCE-3544-BB67-D5FA58DF903C}" type="datetimeFigureOut">
              <a:rPr lang="en-US" smtClean="0"/>
              <a:t>5/16/24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1BAA8C-FDC6-D345-B4E0-3B0244920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01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4272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023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6167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1723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Do see more of Erin’s CD57 TFs in CD57 vs. DN but here Erin does CD57 vs. PD-1 and vice versa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456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Background for motif discovery: peaks up in DN vs. each DP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5845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9262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9607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467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341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0538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Rows in heatmap are peaks?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3417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Methods:</a:t>
            </a:r>
          </a:p>
          <a:p>
            <a:r>
              <a:rPr lang="en-US" sz="1200" dirty="0"/>
              <a:t>1. Filter peaks for positive log2 FC and FDR &lt; 0.05 in each sort vs. DN</a:t>
            </a:r>
          </a:p>
          <a:p>
            <a:r>
              <a:rPr lang="en-US" sz="1200" dirty="0"/>
              <a:t>2. then look for genes appearing at least once in all 3 lists = </a:t>
            </a:r>
            <a:r>
              <a:rPr lang="en-US" sz="1200" dirty="0" err="1"/>
              <a:t>T</a:t>
            </a:r>
            <a:r>
              <a:rPr lang="en-US" sz="1200" baseline="-25000" dirty="0" err="1"/>
              <a:t>ex</a:t>
            </a:r>
            <a:r>
              <a:rPr lang="en-US" sz="1200" dirty="0"/>
              <a:t> shared “up”</a:t>
            </a:r>
          </a:p>
          <a:p>
            <a:r>
              <a:rPr lang="en-US" sz="1200" dirty="0"/>
              <a:t>3. also filter peaks for VP by top abs(FC) for each gene (looks similar if by median FC peak)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Haven’t done but expect promoter colored purple/peak filtered to look similar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5999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Looks similar for promoter or just peak (genomic position) rather than gene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KIRs aren’t present in the unique to DP CD57</a:t>
            </a:r>
            <a:r>
              <a:rPr lang="en-US" baseline="30000" dirty="0"/>
              <a:t>+</a:t>
            </a:r>
            <a:r>
              <a:rPr lang="en-US" dirty="0"/>
              <a:t> fraction (not surprising, they don’t show up vs. DN, only vs. DP PD-1</a:t>
            </a:r>
            <a:r>
              <a:rPr lang="en-US" baseline="30000" dirty="0"/>
              <a:t>+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8190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2598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6370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925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A0F7D-5E7F-36F4-9F81-EF599E351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DED1C0-FB6E-DBC2-BB7B-A07A8B8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248A5-ED33-A395-C545-863D48908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415C-01E8-47C5-572D-4511E69EA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A6B2E-FEFC-BE4D-184F-95A8F6202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6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1A8C1-9166-7DEA-3D13-364B26032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E891F6-3DD4-9F59-F743-141E6B34C2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D971C-42DE-4D59-B5E8-CB9F8BDA8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3F9F1-DE9A-F9DE-EAFD-B0DFFE41D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31984-6BB3-B8D1-B86C-A5F5D111F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052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B23516-DDDD-3784-0552-177E497A06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97A8E-2FDE-2B20-22F2-4D8FEC253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F9A34-1E50-8AA9-2B91-F89D7D9AD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838F2E-F3E3-41D2-928E-A5A5C5A9E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051A6-42D7-6FD1-A39C-1A9D8726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43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0D417-C050-FC78-7FA1-8F4FEBDA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C6D99-F150-E151-9944-EC18F88D5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B6A25-9951-8888-987C-428D29B4F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F9CFE-9F4D-528A-7686-0A2246036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73BFF-54D4-048B-EE52-7763A173C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2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0DFAE-AE61-986E-EB48-20ABE234D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313BE9-938E-A674-EA2C-FF6D5D38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39E9E-D557-CC11-64C0-D157AF760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E4CE7-D734-F13F-D984-659B982ED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CBBA3-424C-85A5-38AF-F225EA0AB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15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8789D-121E-B661-3E95-72AE4B6AF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543FC-ECEC-2DDE-0104-106A3A492E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C5FD3F-C10F-8AA1-70B7-401B1B23B2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D7327-0686-96B1-9475-2555F8CC9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5/16/24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34DDF-D8E7-3F6C-CB8F-FDF6E7090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288B5A-00ED-82FA-1738-C85CB6180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02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8C69-B515-DF53-BCFA-D550EC94B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4B141-38A1-BE22-A013-A82CC6706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34C5C-0EE0-3A42-5D11-435E37A5F3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B2EF9-C19C-EDC6-8B3D-580FBC45C7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1659E9-2F87-CFC4-B465-08D2316CBA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C4E6FC-2E10-A26A-D4C3-794777D19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5/16/24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A50073-47FA-8CFF-0617-48785954C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760F9F-3E51-C58C-0BF6-C86FF2980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073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1D032-26A5-7A2D-F678-56393EC3D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98E989-75F8-BB02-B82D-11FAC5E17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5/16/24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9B5C66-E958-649A-5675-A662F06A0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254FA4-DFC4-646F-60E5-DECF271B3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48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104E65-08BD-6907-1F8C-723793CBF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5/16/24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61CC75-33DA-B1F6-96AF-CBB148059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C4FFB-D0D0-31DD-44BD-B3E7ED184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600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C42D8-1021-2C9E-5F09-32FDF65E2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13F2-059D-752E-A400-647BBF830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21D53-A503-B148-BD5E-C4D870B45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35AFC-61BE-1793-693C-F41CB363D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5/16/24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AF21D-5FB2-4C84-EB29-6F451F34E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A1F816-AD91-E8D2-EBCE-8DA1C28A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51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80EA5-70CB-2324-481C-69CB3F616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1C042-20F1-9842-172C-4C7DD2B9BC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7864F1-02BA-BDF6-6C2A-9632A1AEA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DEC45-E803-35C8-EB66-A31C5C60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5/16/24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3A919A-3F80-FD6A-344C-529C0DA69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F0D72-1C3C-A33E-99F8-116B63BA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21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30EAE4-2EA3-240E-FA0D-88C1D97D8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75C67-A2AC-C558-C959-8951B3D76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ED394-34D6-0BC7-0954-31A6D6795B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C6068-BAFB-FC44-B9D8-F4B3BB105DE6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9F240-BF3F-ED66-6361-3871855837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740C0-6F4C-5793-2DBF-B20945C2C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738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F98DB-DE2C-07D3-123C-E9582F858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Weekly meeting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2C488F-513A-E9AC-F871-02135EAB1B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5 16 2024</a:t>
            </a:r>
          </a:p>
          <a:p>
            <a:r>
              <a:rPr lang="en-US" dirty="0"/>
              <a:t>Ty Bottorff</a:t>
            </a:r>
          </a:p>
        </p:txBody>
      </p:sp>
    </p:spTree>
    <p:extLst>
      <p:ext uri="{BB962C8B-B14F-4D97-AF65-F5344CB8AC3E}">
        <p14:creationId xmlns:p14="http://schemas.microsoft.com/office/powerpoint/2010/main" val="2740840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79ACBF-D5F9-1C15-ACD4-EC857A8F7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2311" y="1345357"/>
            <a:ext cx="6790543" cy="55126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6F45DB-D64D-9355-7CD2-66B994D6E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93725"/>
            <a:ext cx="10533994" cy="1325563"/>
          </a:xfrm>
        </p:spPr>
        <p:txBody>
          <a:bodyPr>
            <a:normAutofit/>
          </a:bodyPr>
          <a:lstStyle/>
          <a:p>
            <a:r>
              <a:rPr lang="en-US" sz="2800" dirty="0"/>
              <a:t>KIRs also seem to distinguish DP CD57</a:t>
            </a:r>
            <a:r>
              <a:rPr lang="en-US" sz="2800" baseline="30000" dirty="0"/>
              <a:t>+</a:t>
            </a:r>
            <a:r>
              <a:rPr lang="en-US" sz="2800" dirty="0"/>
              <a:t> vs. DP CD127</a:t>
            </a:r>
            <a:r>
              <a:rPr lang="en-US" sz="2800" baseline="300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2626601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F45DB-D64D-9355-7CD2-66B994D6E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93725"/>
            <a:ext cx="10533994" cy="1325563"/>
          </a:xfrm>
        </p:spPr>
        <p:txBody>
          <a:bodyPr>
            <a:normAutofit/>
          </a:bodyPr>
          <a:lstStyle/>
          <a:p>
            <a:r>
              <a:rPr lang="en-US" sz="2800" dirty="0"/>
              <a:t>DP CD57</a:t>
            </a:r>
            <a:r>
              <a:rPr lang="en-US" sz="2800" baseline="30000" dirty="0"/>
              <a:t>+</a:t>
            </a:r>
            <a:r>
              <a:rPr lang="en-US" sz="2800" dirty="0"/>
              <a:t> accessible genes accessible in both projects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BF6F01-BFF0-13FB-F197-11FD686FB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77588"/>
            <a:ext cx="5658097" cy="24457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4E92BE-E351-1380-40C3-32AE1FC5C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1084" y="5481557"/>
            <a:ext cx="2514600" cy="1219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1C774FE-B1B2-8690-D47B-D14EF0CD22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8486" y="1499675"/>
            <a:ext cx="6792623" cy="3981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658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F45DB-D64D-9355-7CD2-66B994D6E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93725"/>
            <a:ext cx="10533994" cy="1325563"/>
          </a:xfrm>
        </p:spPr>
        <p:txBody>
          <a:bodyPr>
            <a:normAutofit/>
          </a:bodyPr>
          <a:lstStyle/>
          <a:p>
            <a:r>
              <a:rPr lang="en-US" sz="2800" dirty="0"/>
              <a:t>Start of CD127 gene similarly accessible in all populations, gene more accessible in DN and CD127</a:t>
            </a:r>
            <a:r>
              <a:rPr lang="en-US" sz="2800" baseline="30000" dirty="0"/>
              <a:t>+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B8A9BE-1F95-244F-6706-8931DED51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1948528"/>
            <a:ext cx="7772400" cy="490947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4AF2E60-14BE-7751-8161-D70E84AA9D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1084" y="5481557"/>
            <a:ext cx="25146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923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6658B5-1DF3-32BF-3381-CB9D7A2F2B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867" y="2293455"/>
            <a:ext cx="4298850" cy="4168977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5CC1A35E-C486-AF25-76BF-ECF9D3DA9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 DAR background may contribute to differences between project analyses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BA9B983-672D-038F-FEB9-355F2D4F3A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7900" y="3198716"/>
            <a:ext cx="7772400" cy="117700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186E44A-C91D-26E4-B085-5533844243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7900" y="4806067"/>
            <a:ext cx="7772400" cy="117888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523E483-6740-C447-A16B-76F1D64279AE}"/>
              </a:ext>
            </a:extLst>
          </p:cNvPr>
          <p:cNvSpPr txBox="1"/>
          <p:nvPr/>
        </p:nvSpPr>
        <p:spPr>
          <a:xfrm>
            <a:off x="4337900" y="2829384"/>
            <a:ext cx="2184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Genomic background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E7E8775-90CE-5D3C-7ACA-47124B0DEDEF}"/>
              </a:ext>
            </a:extLst>
          </p:cNvPr>
          <p:cNvSpPr txBox="1"/>
          <p:nvPr/>
        </p:nvSpPr>
        <p:spPr>
          <a:xfrm>
            <a:off x="4337899" y="4374222"/>
            <a:ext cx="5299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DAR background, Fosl2 is unexpectedly up in DP PD-1</a:t>
            </a:r>
            <a:r>
              <a:rPr lang="en-US" baseline="30000" dirty="0"/>
              <a:t>+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81834F8-111E-316C-53D7-CDF000E3EA3E}"/>
              </a:ext>
            </a:extLst>
          </p:cNvPr>
          <p:cNvSpPr txBox="1"/>
          <p:nvPr/>
        </p:nvSpPr>
        <p:spPr>
          <a:xfrm>
            <a:off x="5933387" y="1936870"/>
            <a:ext cx="43556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 enrichment = up in DP PD-1</a:t>
            </a:r>
            <a:r>
              <a:rPr lang="en-US" baseline="30000" dirty="0"/>
              <a:t>+</a:t>
            </a:r>
            <a:r>
              <a:rPr lang="en-US" dirty="0"/>
              <a:t> (in my hands)</a:t>
            </a:r>
            <a:endParaRPr lang="en-US" baseline="30000" dirty="0"/>
          </a:p>
          <a:p>
            <a:r>
              <a:rPr lang="en-US" dirty="0"/>
              <a:t>- enrichment = up in DP CD57</a:t>
            </a:r>
            <a:r>
              <a:rPr lang="en-US" baseline="30000" dirty="0"/>
              <a:t>+</a:t>
            </a:r>
            <a:r>
              <a:rPr lang="en-US" dirty="0"/>
              <a:t> (in my hands)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B19FCB-D24E-420C-18A8-95FBF57BE497}"/>
              </a:ext>
            </a:extLst>
          </p:cNvPr>
          <p:cNvSpPr txBox="1"/>
          <p:nvPr/>
        </p:nvSpPr>
        <p:spPr>
          <a:xfrm>
            <a:off x="4396844" y="6271820"/>
            <a:ext cx="7058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took highest </a:t>
            </a:r>
            <a:r>
              <a:rPr lang="en-US" dirty="0" err="1"/>
              <a:t>pval</a:t>
            </a:r>
            <a:r>
              <a:rPr lang="en-US" dirty="0"/>
              <a:t> for each TF (sometimes saw same TF in both directions)</a:t>
            </a:r>
          </a:p>
        </p:txBody>
      </p:sp>
    </p:spTree>
    <p:extLst>
      <p:ext uri="{BB962C8B-B14F-4D97-AF65-F5344CB8AC3E}">
        <p14:creationId xmlns:p14="http://schemas.microsoft.com/office/powerpoint/2010/main" val="41382698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5CC1A35E-C486-AF25-76BF-ECF9D3DA9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 vs. DN TF sharing still doesn’t help show which DPs are closer in lineage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B348D81-2F33-E195-C295-2F8D9CFE5D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15" y="1568498"/>
            <a:ext cx="8424079" cy="52143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D14831C-F2C2-4838-2B49-206DAA114A62}"/>
              </a:ext>
            </a:extLst>
          </p:cNvPr>
          <p:cNvSpPr txBox="1"/>
          <p:nvPr/>
        </p:nvSpPr>
        <p:spPr>
          <a:xfrm>
            <a:off x="9028313" y="5774413"/>
            <a:ext cx="3163687" cy="1092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/>
              <a:t>Changes from last week:</a:t>
            </a:r>
          </a:p>
          <a:p>
            <a:r>
              <a:rPr lang="en-US" sz="1300" dirty="0"/>
              <a:t>Lower </a:t>
            </a:r>
            <a:r>
              <a:rPr lang="en-US" sz="1300" dirty="0" err="1"/>
              <a:t>pval</a:t>
            </a:r>
            <a:r>
              <a:rPr lang="en-US" sz="1300" dirty="0"/>
              <a:t> filter (1e-12 as Erin did)</a:t>
            </a:r>
          </a:p>
          <a:p>
            <a:r>
              <a:rPr lang="en-US" sz="1300" dirty="0"/>
              <a:t>Included </a:t>
            </a:r>
            <a:r>
              <a:rPr lang="en-US" sz="1300" i="1" dirty="0"/>
              <a:t>de novo</a:t>
            </a:r>
            <a:r>
              <a:rPr lang="en-US" sz="1300" dirty="0"/>
              <a:t> motifs</a:t>
            </a:r>
          </a:p>
          <a:p>
            <a:r>
              <a:rPr lang="en-US" sz="1300" dirty="0"/>
              <a:t>Standardizing set size doesn’t help interpret</a:t>
            </a:r>
          </a:p>
          <a:p>
            <a:r>
              <a:rPr lang="en-US" sz="1300" dirty="0"/>
              <a:t>DAR background </a:t>
            </a:r>
          </a:p>
        </p:txBody>
      </p:sp>
    </p:spTree>
    <p:extLst>
      <p:ext uri="{BB962C8B-B14F-4D97-AF65-F5344CB8AC3E}">
        <p14:creationId xmlns:p14="http://schemas.microsoft.com/office/powerpoint/2010/main" val="3956682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F45DB-D64D-9355-7CD2-66B994D6E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93725"/>
            <a:ext cx="10533994" cy="1325563"/>
          </a:xfrm>
        </p:spPr>
        <p:txBody>
          <a:bodyPr>
            <a:normAutofit/>
          </a:bodyPr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55BE2-D76F-6F20-59F9-5AB74A7BB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19289"/>
            <a:ext cx="11040034" cy="449944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Projects generally have similar results when applicable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DP PD-1</a:t>
            </a:r>
            <a:r>
              <a:rPr lang="en-US" baseline="30000" dirty="0"/>
              <a:t>+</a:t>
            </a:r>
            <a:r>
              <a:rPr lang="en-US" dirty="0"/>
              <a:t> and DP CD57</a:t>
            </a:r>
            <a:r>
              <a:rPr lang="en-US" baseline="30000" dirty="0"/>
              <a:t>+</a:t>
            </a:r>
            <a:r>
              <a:rPr lang="en-US" dirty="0"/>
              <a:t> close in lineage by PCA/heatmap clustering, DP PD-1</a:t>
            </a:r>
            <a:r>
              <a:rPr lang="en-US" baseline="30000" dirty="0"/>
              <a:t>+</a:t>
            </a:r>
            <a:r>
              <a:rPr lang="en-US" dirty="0"/>
              <a:t> intermediate to DP CD127</a:t>
            </a:r>
            <a:r>
              <a:rPr lang="en-US" baseline="30000" dirty="0"/>
              <a:t>+</a:t>
            </a:r>
            <a:r>
              <a:rPr lang="en-US" dirty="0"/>
              <a:t> and DP CD57</a:t>
            </a:r>
            <a:r>
              <a:rPr lang="en-US" baseline="30000" dirty="0"/>
              <a:t>+</a:t>
            </a:r>
            <a:r>
              <a:rPr lang="en-US" dirty="0"/>
              <a:t> by peak sharing vs. DN</a:t>
            </a:r>
          </a:p>
        </p:txBody>
      </p:sp>
    </p:spTree>
    <p:extLst>
      <p:ext uri="{BB962C8B-B14F-4D97-AF65-F5344CB8AC3E}">
        <p14:creationId xmlns:p14="http://schemas.microsoft.com/office/powerpoint/2010/main" val="5881975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F45DB-D64D-9355-7CD2-66B994D6E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93725"/>
            <a:ext cx="10533994" cy="1325563"/>
          </a:xfrm>
        </p:spPr>
        <p:txBody>
          <a:bodyPr>
            <a:normAutofit/>
          </a:bodyPr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55BE2-D76F-6F20-59F9-5AB74A7BB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403541" cy="4344986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Prepare for code review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Prepare for SI (sending slides Tues after code review?)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QC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PCAs (colored by donor, R/NR, cell population)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Heatmap (of peaks as shown here, also of genes’ mean accessibilities across cell populations? Haven’t tried yet)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VPs (DPs vs. DN, DP vs. DP)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Peak sharing across DP vs. DN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PPIs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Mean coverage plots</a:t>
            </a:r>
          </a:p>
          <a:p>
            <a:pPr marL="971550" lvl="1" indent="-514350">
              <a:buFont typeface="+mj-lt"/>
              <a:buAutoNum type="alphaLcParenR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9994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F45DB-D64D-9355-7CD2-66B994D6E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93725"/>
            <a:ext cx="10533994" cy="1325563"/>
          </a:xfrm>
        </p:spPr>
        <p:txBody>
          <a:bodyPr>
            <a:normAutofit/>
          </a:bodyPr>
          <a:lstStyle/>
          <a:p>
            <a:r>
              <a:rPr lang="en-US" sz="2800" dirty="0"/>
              <a:t>KEGG results are not very well reproduced, likely due to different methods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61C9BF-A37E-CABD-1188-399B7AF285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374" y="2499846"/>
            <a:ext cx="5118100" cy="3822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433FC6-E7FA-0E5A-BA03-06632120930C}"/>
              </a:ext>
            </a:extLst>
          </p:cNvPr>
          <p:cNvSpPr txBox="1"/>
          <p:nvPr/>
        </p:nvSpPr>
        <p:spPr>
          <a:xfrm>
            <a:off x="8733625" y="6488668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P576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777CF2-FFF9-36CF-2324-B15B0CBB4C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8913" y="1907538"/>
            <a:ext cx="3689426" cy="22632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35FB4A4-3334-1930-DCFC-9BDE1A698E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8913" y="4219520"/>
            <a:ext cx="3689426" cy="22691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FD01997-3903-064D-007A-0D8FFD0A5FA3}"/>
              </a:ext>
            </a:extLst>
          </p:cNvPr>
          <p:cNvSpPr txBox="1"/>
          <p:nvPr/>
        </p:nvSpPr>
        <p:spPr>
          <a:xfrm>
            <a:off x="2613251" y="6294176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P452</a:t>
            </a:r>
          </a:p>
        </p:txBody>
      </p:sp>
    </p:spTree>
    <p:extLst>
      <p:ext uri="{BB962C8B-B14F-4D97-AF65-F5344CB8AC3E}">
        <p14:creationId xmlns:p14="http://schemas.microsoft.com/office/powerpoint/2010/main" val="2011800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612120" cy="4623402"/>
          </a:xfrm>
        </p:spPr>
        <p:txBody>
          <a:bodyPr>
            <a:normAutofit/>
          </a:bodyPr>
          <a:lstStyle/>
          <a:p>
            <a:r>
              <a:rPr lang="en-US" dirty="0"/>
              <a:t>Figure by figure comparison/reproducing/extending Erin’s P452 to P576</a:t>
            </a:r>
          </a:p>
        </p:txBody>
      </p:sp>
    </p:spTree>
    <p:extLst>
      <p:ext uri="{BB962C8B-B14F-4D97-AF65-F5344CB8AC3E}">
        <p14:creationId xmlns:p14="http://schemas.microsoft.com/office/powerpoint/2010/main" val="1864830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F45DB-D64D-9355-7CD2-66B994D6E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93725"/>
            <a:ext cx="10533994" cy="1325563"/>
          </a:xfrm>
        </p:spPr>
        <p:txBody>
          <a:bodyPr>
            <a:normAutofit/>
          </a:bodyPr>
          <a:lstStyle/>
          <a:p>
            <a:r>
              <a:rPr lang="en-US" sz="2800" dirty="0"/>
              <a:t>DP CD57</a:t>
            </a:r>
            <a:r>
              <a:rPr lang="en-US" sz="2800" baseline="30000" dirty="0"/>
              <a:t>+</a:t>
            </a:r>
            <a:r>
              <a:rPr lang="en-US" sz="2800" dirty="0"/>
              <a:t> and DP PD-1</a:t>
            </a:r>
            <a:r>
              <a:rPr lang="en-US" sz="2800" baseline="30000" dirty="0"/>
              <a:t>+</a:t>
            </a:r>
            <a:r>
              <a:rPr lang="en-US" sz="2800" dirty="0"/>
              <a:t> cluster together, away from DN in both projects, DP CD127</a:t>
            </a:r>
            <a:r>
              <a:rPr lang="en-US" sz="2800" baseline="30000" dirty="0"/>
              <a:t>+</a:t>
            </a:r>
            <a:r>
              <a:rPr lang="en-US" sz="2800" dirty="0"/>
              <a:t> seems to cluster separately (as do DN/non-exhausted CD127</a:t>
            </a:r>
            <a:r>
              <a:rPr lang="en-US" sz="2800" baseline="30000" dirty="0"/>
              <a:t>+</a:t>
            </a:r>
            <a:r>
              <a:rPr lang="en-US" sz="2800" dirty="0"/>
              <a:t>) in P576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61E43F-5B62-A2CC-2E40-9C3C540719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0868" y="1919288"/>
            <a:ext cx="5270500" cy="4660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F6AB97-93D5-05FB-86B2-A21F15188A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176" y="2279278"/>
            <a:ext cx="4108276" cy="41282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2E2954E-4E87-9170-B659-D512C57014EB}"/>
              </a:ext>
            </a:extLst>
          </p:cNvPr>
          <p:cNvSpPr txBox="1"/>
          <p:nvPr/>
        </p:nvSpPr>
        <p:spPr>
          <a:xfrm>
            <a:off x="8944824" y="6264275"/>
            <a:ext cx="134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P452 (Erin’s)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AE4842-048B-D5B1-25C3-090E61462345}"/>
              </a:ext>
            </a:extLst>
          </p:cNvPr>
          <p:cNvSpPr txBox="1"/>
          <p:nvPr/>
        </p:nvSpPr>
        <p:spPr>
          <a:xfrm>
            <a:off x="2107949" y="6264275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P576</a:t>
            </a:r>
          </a:p>
        </p:txBody>
      </p:sp>
    </p:spTree>
    <p:extLst>
      <p:ext uri="{BB962C8B-B14F-4D97-AF65-F5344CB8AC3E}">
        <p14:creationId xmlns:p14="http://schemas.microsoft.com/office/powerpoint/2010/main" val="626775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F45DB-D64D-9355-7CD2-66B994D6E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93725"/>
            <a:ext cx="10533994" cy="1325563"/>
          </a:xfrm>
        </p:spPr>
        <p:txBody>
          <a:bodyPr>
            <a:normAutofit/>
          </a:bodyPr>
          <a:lstStyle/>
          <a:p>
            <a:r>
              <a:rPr lang="en-US" sz="2800" dirty="0"/>
              <a:t>DP CD57</a:t>
            </a:r>
            <a:r>
              <a:rPr lang="en-US" sz="2800" baseline="30000" dirty="0"/>
              <a:t>+</a:t>
            </a:r>
            <a:r>
              <a:rPr lang="en-US" sz="2800" dirty="0"/>
              <a:t> and DP PD-1</a:t>
            </a:r>
            <a:r>
              <a:rPr lang="en-US" sz="2800" baseline="30000" dirty="0"/>
              <a:t>+</a:t>
            </a:r>
            <a:r>
              <a:rPr lang="en-US" sz="2800" dirty="0"/>
              <a:t> cluster together, away from DN in both projects, DP CD127</a:t>
            </a:r>
            <a:r>
              <a:rPr lang="en-US" sz="2800" baseline="30000" dirty="0"/>
              <a:t>+</a:t>
            </a:r>
            <a:r>
              <a:rPr lang="en-US" sz="2800" dirty="0"/>
              <a:t> seems to cluster separately (as do DN/non-exhausted CD127</a:t>
            </a:r>
            <a:r>
              <a:rPr lang="en-US" sz="2800" baseline="30000" dirty="0"/>
              <a:t>+</a:t>
            </a:r>
            <a:r>
              <a:rPr lang="en-US" sz="2800" dirty="0"/>
              <a:t>) in P576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2F817F-D3B7-E54A-93CA-5431ACA9E1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676" y="2169459"/>
            <a:ext cx="5447988" cy="35260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C416C2-4918-BC08-6BF2-E88BBE85415E}"/>
              </a:ext>
            </a:extLst>
          </p:cNvPr>
          <p:cNvSpPr txBox="1"/>
          <p:nvPr/>
        </p:nvSpPr>
        <p:spPr>
          <a:xfrm>
            <a:off x="8944824" y="6264275"/>
            <a:ext cx="134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P452 (Erin’s)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DB6DB0-AA3E-D831-53E9-D3822EE06852}"/>
              </a:ext>
            </a:extLst>
          </p:cNvPr>
          <p:cNvSpPr txBox="1"/>
          <p:nvPr/>
        </p:nvSpPr>
        <p:spPr>
          <a:xfrm>
            <a:off x="2107949" y="6264275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P576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336194-EFA5-990A-C860-334B42456B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0577" y="2169459"/>
            <a:ext cx="5519764" cy="352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158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F45DB-D64D-9355-7CD2-66B994D6E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93725"/>
            <a:ext cx="10533994" cy="1325563"/>
          </a:xfrm>
        </p:spPr>
        <p:txBody>
          <a:bodyPr>
            <a:normAutofit/>
          </a:bodyPr>
          <a:lstStyle/>
          <a:p>
            <a:r>
              <a:rPr lang="en-US" sz="2800" dirty="0"/>
              <a:t>Substantial closest gene to peak sharing between DP populations in both projects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486298-059F-1445-0CAE-F1F51CEA4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071" y="2124948"/>
            <a:ext cx="4543330" cy="47330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D70359C-C9E0-7582-A765-95F4DF4652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7582" y="4616823"/>
            <a:ext cx="3520313" cy="21131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B5E9FE2-5D37-3CE1-C7CC-5115BFEEE7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32045" y="3404703"/>
            <a:ext cx="3054181" cy="18505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40F3079-D60F-3A79-F64F-31D767D961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3817" y="1850118"/>
            <a:ext cx="3986062" cy="247983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49CDB79-AE77-8B5F-47B9-1E37BC9AF887}"/>
              </a:ext>
            </a:extLst>
          </p:cNvPr>
          <p:cNvSpPr txBox="1"/>
          <p:nvPr/>
        </p:nvSpPr>
        <p:spPr>
          <a:xfrm>
            <a:off x="8944824" y="6264275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P576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97418C0-8AB4-BDCB-5566-B8D23E1FEFD7}"/>
              </a:ext>
            </a:extLst>
          </p:cNvPr>
          <p:cNvSpPr txBox="1"/>
          <p:nvPr/>
        </p:nvSpPr>
        <p:spPr>
          <a:xfrm>
            <a:off x="1301704" y="6264275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P452</a:t>
            </a:r>
          </a:p>
        </p:txBody>
      </p:sp>
    </p:spTree>
    <p:extLst>
      <p:ext uri="{BB962C8B-B14F-4D97-AF65-F5344CB8AC3E}">
        <p14:creationId xmlns:p14="http://schemas.microsoft.com/office/powerpoint/2010/main" val="3440797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F45DB-D64D-9355-7CD2-66B994D6E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93725"/>
            <a:ext cx="10533994" cy="1325563"/>
          </a:xfrm>
        </p:spPr>
        <p:txBody>
          <a:bodyPr>
            <a:normAutofit/>
          </a:bodyPr>
          <a:lstStyle/>
          <a:p>
            <a:r>
              <a:rPr lang="en-US" sz="2800" dirty="0" err="1"/>
              <a:t>T</a:t>
            </a:r>
            <a:r>
              <a:rPr lang="en-US" sz="2800" baseline="-25000" dirty="0" err="1"/>
              <a:t>ex</a:t>
            </a:r>
            <a:r>
              <a:rPr lang="en-US" sz="2800" dirty="0"/>
              <a:t> peak sharing points to DP PD-1</a:t>
            </a:r>
            <a:r>
              <a:rPr lang="en-US" sz="2800" baseline="30000" dirty="0"/>
              <a:t>+</a:t>
            </a:r>
            <a:r>
              <a:rPr lang="en-US" sz="2800" dirty="0"/>
              <a:t> being intermediate population, this ~agrees with PCA but still expected more sharing between DP PD-1</a:t>
            </a:r>
            <a:r>
              <a:rPr lang="en-US" sz="2800" baseline="30000" dirty="0"/>
              <a:t>+</a:t>
            </a:r>
            <a:r>
              <a:rPr lang="en-US" sz="2800" dirty="0"/>
              <a:t> and DP CD57</a:t>
            </a:r>
            <a:r>
              <a:rPr lang="en-US" sz="2800" baseline="30000" dirty="0"/>
              <a:t>+</a:t>
            </a:r>
            <a:r>
              <a:rPr lang="en-US" sz="2800" dirty="0"/>
              <a:t> and less sharing between DP CD127</a:t>
            </a:r>
            <a:r>
              <a:rPr lang="en-US" sz="2800" baseline="30000" dirty="0"/>
              <a:t>+</a:t>
            </a:r>
            <a:r>
              <a:rPr lang="en-US" sz="2800" dirty="0"/>
              <a:t> and others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E56B10-B840-39B8-4D9F-F88EB3009D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952" y="2135716"/>
            <a:ext cx="5072011" cy="301002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562CD4D-F067-F3DA-F900-586FFA29AAFC}"/>
              </a:ext>
            </a:extLst>
          </p:cNvPr>
          <p:cNvSpPr txBox="1"/>
          <p:nvPr/>
        </p:nvSpPr>
        <p:spPr>
          <a:xfrm>
            <a:off x="6766826" y="5802610"/>
            <a:ext cx="51957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P576</a:t>
            </a:r>
          </a:p>
          <a:p>
            <a:r>
              <a:rPr lang="en-US" dirty="0"/>
              <a:t>Standardized set sizes to that of minimum (took top FCs for each DP vs. DN)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E157B76-3E93-09D9-FF5C-F8E365EF6156}"/>
              </a:ext>
            </a:extLst>
          </p:cNvPr>
          <p:cNvSpPr txBox="1"/>
          <p:nvPr/>
        </p:nvSpPr>
        <p:spPr>
          <a:xfrm>
            <a:off x="2098117" y="5894943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P452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7AC216-8D0D-F1C8-0240-0D451111C2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0197" y="1836687"/>
            <a:ext cx="6164344" cy="379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838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F45DB-D64D-9355-7CD2-66B994D6E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93725"/>
            <a:ext cx="10533994" cy="1325563"/>
          </a:xfrm>
        </p:spPr>
        <p:txBody>
          <a:bodyPr>
            <a:normAutofit/>
          </a:bodyPr>
          <a:lstStyle/>
          <a:p>
            <a:r>
              <a:rPr lang="en-US" sz="2800" dirty="0"/>
              <a:t>DP CD57</a:t>
            </a:r>
            <a:r>
              <a:rPr lang="en-US" sz="2800" baseline="30000" dirty="0"/>
              <a:t>+</a:t>
            </a:r>
            <a:r>
              <a:rPr lang="en-US" sz="2800" dirty="0"/>
              <a:t> vs. DP PD-1</a:t>
            </a:r>
            <a:r>
              <a:rPr lang="en-US" sz="2800" baseline="30000" dirty="0"/>
              <a:t>+</a:t>
            </a:r>
            <a:r>
              <a:rPr lang="en-US" sz="2800" dirty="0"/>
              <a:t> VP similar between projects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89A277-08B5-781E-96E2-D7C7BC5E5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59" y="2157317"/>
            <a:ext cx="5585012" cy="34538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BE30E1-8983-6E1E-480B-C538B3E8E5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7755" y="2177024"/>
            <a:ext cx="6468386" cy="3811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CE08085-C2DB-4A73-9A62-1788D5B1D9E7}"/>
              </a:ext>
            </a:extLst>
          </p:cNvPr>
          <p:cNvSpPr txBox="1"/>
          <p:nvPr/>
        </p:nvSpPr>
        <p:spPr>
          <a:xfrm>
            <a:off x="9141469" y="6079609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P576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47FCD6-0EC9-33CC-1A31-4FAB29664455}"/>
              </a:ext>
            </a:extLst>
          </p:cNvPr>
          <p:cNvSpPr txBox="1"/>
          <p:nvPr/>
        </p:nvSpPr>
        <p:spPr>
          <a:xfrm>
            <a:off x="2304594" y="6079609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P452</a:t>
            </a:r>
          </a:p>
        </p:txBody>
      </p:sp>
    </p:spTree>
    <p:extLst>
      <p:ext uri="{BB962C8B-B14F-4D97-AF65-F5344CB8AC3E}">
        <p14:creationId xmlns:p14="http://schemas.microsoft.com/office/powerpoint/2010/main" val="2045731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A0C3C56-29B5-C770-8486-56F9215806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3169" y="1420163"/>
            <a:ext cx="7168677" cy="54378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6F45DB-D64D-9355-7CD2-66B994D6E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93725"/>
            <a:ext cx="10533994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PPI network shows similar NCAM1—NCR1-KIR2DL3-B3GAT1 hub across projects for peaks up in DP CD57</a:t>
            </a:r>
            <a:r>
              <a:rPr lang="en-US" sz="2800" baseline="30000" dirty="0"/>
              <a:t>+</a:t>
            </a:r>
            <a:r>
              <a:rPr lang="en-US" sz="2800" dirty="0"/>
              <a:t> vs. DP PD-1</a:t>
            </a:r>
            <a:r>
              <a:rPr lang="en-US" sz="2800" baseline="30000" dirty="0"/>
              <a:t>+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7482BD-2DE4-042F-F15F-7817EBEDC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605" y="2603383"/>
            <a:ext cx="2982666" cy="247766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E0E2756-B617-9F95-B4B3-9996F40B3280}"/>
              </a:ext>
            </a:extLst>
          </p:cNvPr>
          <p:cNvSpPr txBox="1"/>
          <p:nvPr/>
        </p:nvSpPr>
        <p:spPr>
          <a:xfrm>
            <a:off x="8856539" y="1743857"/>
            <a:ext cx="14205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Genes, p = </a:t>
            </a:r>
            <a:r>
              <a:rPr lang="en-US" b="0" i="0" u="none" strike="noStrike" dirty="0">
                <a:effectLst/>
                <a:highlight>
                  <a:srgbClr val="FFFFFF"/>
                </a:highlight>
              </a:rPr>
              <a:t>0.0002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1A5076-34AC-09AE-190C-FC0CD6D3F45C}"/>
              </a:ext>
            </a:extLst>
          </p:cNvPr>
          <p:cNvSpPr txBox="1"/>
          <p:nvPr/>
        </p:nvSpPr>
        <p:spPr>
          <a:xfrm>
            <a:off x="8630191" y="6513242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P576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AED934-11AA-CCB3-8241-75E64D3208A0}"/>
              </a:ext>
            </a:extLst>
          </p:cNvPr>
          <p:cNvSpPr txBox="1"/>
          <p:nvPr/>
        </p:nvSpPr>
        <p:spPr>
          <a:xfrm>
            <a:off x="2304594" y="6513242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P452</a:t>
            </a:r>
          </a:p>
        </p:txBody>
      </p:sp>
    </p:spTree>
    <p:extLst>
      <p:ext uri="{BB962C8B-B14F-4D97-AF65-F5344CB8AC3E}">
        <p14:creationId xmlns:p14="http://schemas.microsoft.com/office/powerpoint/2010/main" val="2166246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0A42FFF-484E-83A3-63A9-722E7A34E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9799" y="1018329"/>
            <a:ext cx="6149879" cy="58396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6F45DB-D64D-9355-7CD2-66B994D6E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93725"/>
            <a:ext cx="10533994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PPI network doesn’t show similar structure across projects for peaks up in DP PD-1</a:t>
            </a:r>
            <a:r>
              <a:rPr lang="en-US" sz="2800" baseline="30000" dirty="0"/>
              <a:t>+ </a:t>
            </a:r>
            <a:r>
              <a:rPr lang="en-US" sz="2800" dirty="0"/>
              <a:t>vs. DP CD57</a:t>
            </a:r>
            <a:r>
              <a:rPr lang="en-US" sz="2800" baseline="30000" dirty="0"/>
              <a:t>+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5D811B-440B-E811-44F5-D491916A92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055813"/>
            <a:ext cx="4058143" cy="36966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238BA68-A437-4D46-4BF6-45500ADE67CD}"/>
              </a:ext>
            </a:extLst>
          </p:cNvPr>
          <p:cNvSpPr txBox="1"/>
          <p:nvPr/>
        </p:nvSpPr>
        <p:spPr>
          <a:xfrm>
            <a:off x="4709799" y="2481991"/>
            <a:ext cx="69603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u="none" strike="noStrike" dirty="0">
                <a:effectLst/>
              </a:rPr>
              <a:t>Genes, p = </a:t>
            </a:r>
            <a:r>
              <a:rPr lang="en-US" b="0" i="0" u="none" strike="noStrike" dirty="0">
                <a:effectLst/>
                <a:highlight>
                  <a:srgbClr val="FFFFFF"/>
                </a:highlight>
              </a:rPr>
              <a:t>2e-6</a:t>
            </a:r>
            <a:endParaRPr lang="en-US" b="0" i="0" u="none" strike="noStrike" dirty="0"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859073-4646-BB7C-7549-100F53113774}"/>
              </a:ext>
            </a:extLst>
          </p:cNvPr>
          <p:cNvSpPr txBox="1"/>
          <p:nvPr/>
        </p:nvSpPr>
        <p:spPr>
          <a:xfrm>
            <a:off x="7809522" y="6120087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P576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2D7A5A-B2C7-F093-E3F2-389F1F98E6FE}"/>
              </a:ext>
            </a:extLst>
          </p:cNvPr>
          <p:cNvSpPr txBox="1"/>
          <p:nvPr/>
        </p:nvSpPr>
        <p:spPr>
          <a:xfrm>
            <a:off x="2304594" y="6079609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P452</a:t>
            </a:r>
          </a:p>
        </p:txBody>
      </p:sp>
    </p:spTree>
    <p:extLst>
      <p:ext uri="{BB962C8B-B14F-4D97-AF65-F5344CB8AC3E}">
        <p14:creationId xmlns:p14="http://schemas.microsoft.com/office/powerpoint/2010/main" val="20142699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39861</TotalTime>
  <Words>700</Words>
  <Application>Microsoft Macintosh PowerPoint</Application>
  <PresentationFormat>Widescreen</PresentationFormat>
  <Paragraphs>89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Menlo</vt:lpstr>
      <vt:lpstr>Office Theme</vt:lpstr>
      <vt:lpstr>Weekly meeting</vt:lpstr>
      <vt:lpstr>Outline</vt:lpstr>
      <vt:lpstr>DP CD57+ and DP PD-1+ cluster together, away from DN in both projects, DP CD127+ seems to cluster separately (as do DN/non-exhausted CD127+) in P576</vt:lpstr>
      <vt:lpstr>DP CD57+ and DP PD-1+ cluster together, away from DN in both projects, DP CD127+ seems to cluster separately (as do DN/non-exhausted CD127+) in P576</vt:lpstr>
      <vt:lpstr>Substantial closest gene to peak sharing between DP populations in both projects</vt:lpstr>
      <vt:lpstr>Tex peak sharing points to DP PD-1+ being intermediate population, this ~agrees with PCA but still expected more sharing between DP PD-1+ and DP CD57+ and less sharing between DP CD127+ and others</vt:lpstr>
      <vt:lpstr>DP CD57+ vs. DP PD-1+ VP similar between projects</vt:lpstr>
      <vt:lpstr>PPI network shows similar NCAM1—NCR1-KIR2DL3-B3GAT1 hub across projects for peaks up in DP CD57+ vs. DP PD-1+</vt:lpstr>
      <vt:lpstr>PPI network doesn’t show similar structure across projects for peaks up in DP PD-1+ vs. DP CD57+</vt:lpstr>
      <vt:lpstr>KIRs also seem to distinguish DP CD57+ vs. DP CD127+</vt:lpstr>
      <vt:lpstr>DP CD57+ accessible genes accessible in both projects</vt:lpstr>
      <vt:lpstr>Start of CD127 gene similarly accessible in all populations, gene more accessible in DN and CD127+</vt:lpstr>
      <vt:lpstr>Specific DAR background may contribute to differences between project analyses</vt:lpstr>
      <vt:lpstr>DP vs. DN TF sharing still doesn’t help show which DPs are closer in lineage</vt:lpstr>
      <vt:lpstr>Conclusions</vt:lpstr>
      <vt:lpstr>Next steps</vt:lpstr>
      <vt:lpstr>KEGG results are not very well reproduced, likely due to different methods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NCI grant meeting with Ty and Nidhi</dc:title>
  <dc:creator>Peter Linsley</dc:creator>
  <cp:lastModifiedBy>Ty Bottorff</cp:lastModifiedBy>
  <cp:revision>6805</cp:revision>
  <dcterms:created xsi:type="dcterms:W3CDTF">2023-09-15T17:40:02Z</dcterms:created>
  <dcterms:modified xsi:type="dcterms:W3CDTF">2024-05-16T21:41:16Z</dcterms:modified>
</cp:coreProperties>
</file>

<file path=docProps/thumbnail.jpeg>
</file>